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9" r:id="rId2"/>
    <p:sldId id="257" r:id="rId3"/>
    <p:sldId id="303" r:id="rId4"/>
    <p:sldId id="306" r:id="rId5"/>
    <p:sldId id="308" r:id="rId6"/>
    <p:sldId id="370" r:id="rId7"/>
    <p:sldId id="371" r:id="rId8"/>
    <p:sldId id="372" r:id="rId9"/>
    <p:sldId id="373" r:id="rId10"/>
    <p:sldId id="374" r:id="rId11"/>
    <p:sldId id="375" r:id="rId12"/>
    <p:sldId id="376" r:id="rId13"/>
    <p:sldId id="377" r:id="rId14"/>
    <p:sldId id="378" r:id="rId15"/>
    <p:sldId id="379" r:id="rId16"/>
    <p:sldId id="380" r:id="rId17"/>
    <p:sldId id="382" r:id="rId18"/>
    <p:sldId id="381" r:id="rId19"/>
    <p:sldId id="383" r:id="rId20"/>
    <p:sldId id="384" r:id="rId21"/>
    <p:sldId id="385" r:id="rId22"/>
    <p:sldId id="386" r:id="rId23"/>
    <p:sldId id="387" r:id="rId24"/>
    <p:sldId id="388" r:id="rId25"/>
    <p:sldId id="390" r:id="rId26"/>
    <p:sldId id="38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A36982-202E-8A42-9D0B-5E3426F861C6}" v="1" dt="2021-10-26T18:32:08.5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9"/>
    <p:restoredTop sz="96018"/>
  </p:normalViewPr>
  <p:slideViewPr>
    <p:cSldViewPr snapToGrid="0" snapToObjects="1" showGuides="1">
      <p:cViewPr varScale="1">
        <p:scale>
          <a:sx n="109" d="100"/>
          <a:sy n="109" d="100"/>
        </p:scale>
        <p:origin x="684" y="114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roeder, Julia" userId="22ffd91a-9b88-4279-86a5-c9a7a460afb6" providerId="ADAL" clId="{6FA36982-202E-8A42-9D0B-5E3426F861C6}"/>
    <pc:docChg chg="undo custSel modSld">
      <pc:chgData name="Schroeder, Julia" userId="22ffd91a-9b88-4279-86a5-c9a7a460afb6" providerId="ADAL" clId="{6FA36982-202E-8A42-9D0B-5E3426F861C6}" dt="2021-10-26T18:32:08.539" v="10" actId="767"/>
      <pc:docMkLst>
        <pc:docMk/>
      </pc:docMkLst>
      <pc:sldChg chg="addSp delSp modSp mod addAnim delAnim">
        <pc:chgData name="Schroeder, Julia" userId="22ffd91a-9b88-4279-86a5-c9a7a460afb6" providerId="ADAL" clId="{6FA36982-202E-8A42-9D0B-5E3426F861C6}" dt="2021-10-26T18:32:08.539" v="10" actId="767"/>
        <pc:sldMkLst>
          <pc:docMk/>
          <pc:sldMk cId="2794311470" sldId="372"/>
        </pc:sldMkLst>
        <pc:spChg chg="add mod">
          <ac:chgData name="Schroeder, Julia" userId="22ffd91a-9b88-4279-86a5-c9a7a460afb6" providerId="ADAL" clId="{6FA36982-202E-8A42-9D0B-5E3426F861C6}" dt="2021-10-26T18:32:08.539" v="10" actId="767"/>
          <ac:spMkLst>
            <pc:docMk/>
            <pc:sldMk cId="2794311470" sldId="372"/>
            <ac:spMk id="2" creationId="{B613E310-E866-C946-BEC4-050A5AA4BD09}"/>
          </ac:spMkLst>
        </pc:spChg>
        <pc:spChg chg="add del mod">
          <ac:chgData name="Schroeder, Julia" userId="22ffd91a-9b88-4279-86a5-c9a7a460afb6" providerId="ADAL" clId="{6FA36982-202E-8A42-9D0B-5E3426F861C6}" dt="2021-10-26T18:32:06.287" v="9" actId="1076"/>
          <ac:spMkLst>
            <pc:docMk/>
            <pc:sldMk cId="2794311470" sldId="372"/>
            <ac:spMk id="12" creationId="{9548985C-3A31-5940-BBA8-79431DF5D2BC}"/>
          </ac:spMkLst>
        </pc:spChg>
        <pc:spChg chg="add del mod">
          <ac:chgData name="Schroeder, Julia" userId="22ffd91a-9b88-4279-86a5-c9a7a460afb6" providerId="ADAL" clId="{6FA36982-202E-8A42-9D0B-5E3426F861C6}" dt="2021-10-26T18:31:59.692" v="7" actId="478"/>
          <ac:spMkLst>
            <pc:docMk/>
            <pc:sldMk cId="2794311470" sldId="372"/>
            <ac:spMk id="17" creationId="{7ECE98B8-420A-DA45-A411-1DCD4E08D7F3}"/>
          </ac:spMkLst>
        </pc:spChg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26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85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9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8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6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37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3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9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0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0FA0D-1A8D-2743-9A5B-2C0323EAF7D6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1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11-a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13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FD3CAC-10C1-7E42-9BF8-0C14286C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04"/>
            <a:ext cx="5528171" cy="3867445"/>
          </a:xfrm>
          <a:prstGeom prst="rect">
            <a:avLst/>
          </a:prstGeom>
        </p:spPr>
      </p:pic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E5FA2B2-3918-6C48-A6F5-2D9DF227F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730" y="-99635"/>
            <a:ext cx="697127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F00A5D-DCD8-8341-BA9F-42026E3A77B0}"/>
              </a:ext>
            </a:extLst>
          </p:cNvPr>
          <p:cNvSpPr/>
          <p:nvPr/>
        </p:nvSpPr>
        <p:spPr>
          <a:xfrm>
            <a:off x="-247973" y="1859797"/>
            <a:ext cx="2417736" cy="11623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7FFFF147-4C5D-FA48-A7E8-5B560F157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9431" y="2414965"/>
            <a:ext cx="914400" cy="914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C4057E-7EB9-3F4F-B387-16CF0FB2C800}"/>
              </a:ext>
            </a:extLst>
          </p:cNvPr>
          <p:cNvCxnSpPr/>
          <p:nvPr/>
        </p:nvCxnSpPr>
        <p:spPr>
          <a:xfrm>
            <a:off x="6206631" y="2872165"/>
            <a:ext cx="54635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BFB1B1-7AA0-A54A-B070-A71BA108EF61}"/>
              </a:ext>
            </a:extLst>
          </p:cNvPr>
          <p:cNvCxnSpPr>
            <a:cxnSpLocks/>
          </p:cNvCxnSpPr>
          <p:nvPr/>
        </p:nvCxnSpPr>
        <p:spPr>
          <a:xfrm flipV="1">
            <a:off x="11670224" y="2414965"/>
            <a:ext cx="0" cy="4318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9CD204-1719-284D-82FC-84EDD083DFEE}"/>
              </a:ext>
            </a:extLst>
          </p:cNvPr>
          <p:cNvCxnSpPr/>
          <p:nvPr/>
        </p:nvCxnSpPr>
        <p:spPr>
          <a:xfrm flipV="1">
            <a:off x="6206631" y="2440983"/>
            <a:ext cx="5463593" cy="4057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38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FD3CAC-10C1-7E42-9BF8-0C14286C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04"/>
            <a:ext cx="5528171" cy="3867445"/>
          </a:xfrm>
          <a:prstGeom prst="rect">
            <a:avLst/>
          </a:prstGeom>
        </p:spPr>
      </p:pic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E5FA2B2-3918-6C48-A6F5-2D9DF227F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730" y="-99635"/>
            <a:ext cx="697127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F00A5D-DCD8-8341-BA9F-42026E3A77B0}"/>
              </a:ext>
            </a:extLst>
          </p:cNvPr>
          <p:cNvSpPr/>
          <p:nvPr/>
        </p:nvSpPr>
        <p:spPr>
          <a:xfrm>
            <a:off x="-247973" y="1859797"/>
            <a:ext cx="2417736" cy="11623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7FFFF147-4C5D-FA48-A7E8-5B560F157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9431" y="2414965"/>
            <a:ext cx="914400" cy="914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C4057E-7EB9-3F4F-B387-16CF0FB2C800}"/>
              </a:ext>
            </a:extLst>
          </p:cNvPr>
          <p:cNvCxnSpPr/>
          <p:nvPr/>
        </p:nvCxnSpPr>
        <p:spPr>
          <a:xfrm>
            <a:off x="6206631" y="2872165"/>
            <a:ext cx="54635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BFB1B1-7AA0-A54A-B070-A71BA108EF61}"/>
              </a:ext>
            </a:extLst>
          </p:cNvPr>
          <p:cNvCxnSpPr>
            <a:cxnSpLocks/>
          </p:cNvCxnSpPr>
          <p:nvPr/>
        </p:nvCxnSpPr>
        <p:spPr>
          <a:xfrm flipV="1">
            <a:off x="11670224" y="2414965"/>
            <a:ext cx="0" cy="4318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9CD204-1719-284D-82FC-84EDD083DFEE}"/>
              </a:ext>
            </a:extLst>
          </p:cNvPr>
          <p:cNvCxnSpPr/>
          <p:nvPr/>
        </p:nvCxnSpPr>
        <p:spPr>
          <a:xfrm flipV="1">
            <a:off x="6206631" y="2440983"/>
            <a:ext cx="5463593" cy="4057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 descr="Close">
            <a:extLst>
              <a:ext uri="{FF2B5EF4-FFF2-40B4-BE49-F238E27FC236}">
                <a16:creationId xmlns:a16="http://schemas.microsoft.com/office/drawing/2014/main" id="{90D16B27-BF02-014D-87A7-52FE0C16C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35831" y="1983783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C5BCD4-E38B-3C49-BFEB-6CF419E2BF5F}"/>
              </a:ext>
            </a:extLst>
          </p:cNvPr>
          <p:cNvSpPr txBox="1"/>
          <p:nvPr/>
        </p:nvSpPr>
        <p:spPr>
          <a:xfrm>
            <a:off x="0" y="4187044"/>
            <a:ext cx="37873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Means of each group:</a:t>
            </a:r>
          </a:p>
          <a:p>
            <a:endParaRPr lang="en-US" sz="2400" dirty="0"/>
          </a:p>
          <a:p>
            <a:r>
              <a:rPr lang="en-US" sz="2400" dirty="0"/>
              <a:t>Intercept = mean of x = 0</a:t>
            </a:r>
          </a:p>
          <a:p>
            <a:r>
              <a:rPr lang="en-US" sz="2400" dirty="0"/>
              <a:t>Intercept + b</a:t>
            </a:r>
            <a:r>
              <a:rPr lang="en-US" sz="2400" baseline="-25000" dirty="0"/>
              <a:t>1</a:t>
            </a:r>
            <a:r>
              <a:rPr lang="en-US" sz="2400" dirty="0"/>
              <a:t> = mean of x =1</a:t>
            </a:r>
          </a:p>
        </p:txBody>
      </p:sp>
    </p:spTree>
    <p:extLst>
      <p:ext uri="{BB962C8B-B14F-4D97-AF65-F5344CB8AC3E}">
        <p14:creationId xmlns:p14="http://schemas.microsoft.com/office/powerpoint/2010/main" val="221987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FD3CAC-10C1-7E42-9BF8-0C14286C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04"/>
            <a:ext cx="5528171" cy="3867445"/>
          </a:xfrm>
          <a:prstGeom prst="rect">
            <a:avLst/>
          </a:prstGeom>
        </p:spPr>
      </p:pic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E5FA2B2-3918-6C48-A6F5-2D9DF227F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730" y="-99635"/>
            <a:ext cx="697127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F00A5D-DCD8-8341-BA9F-42026E3A77B0}"/>
              </a:ext>
            </a:extLst>
          </p:cNvPr>
          <p:cNvSpPr/>
          <p:nvPr/>
        </p:nvSpPr>
        <p:spPr>
          <a:xfrm>
            <a:off x="-247973" y="1859797"/>
            <a:ext cx="2417736" cy="11623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7FFFF147-4C5D-FA48-A7E8-5B560F157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9431" y="2414965"/>
            <a:ext cx="914400" cy="914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C4057E-7EB9-3F4F-B387-16CF0FB2C800}"/>
              </a:ext>
            </a:extLst>
          </p:cNvPr>
          <p:cNvCxnSpPr/>
          <p:nvPr/>
        </p:nvCxnSpPr>
        <p:spPr>
          <a:xfrm>
            <a:off x="6206631" y="2872165"/>
            <a:ext cx="54635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BFB1B1-7AA0-A54A-B070-A71BA108EF61}"/>
              </a:ext>
            </a:extLst>
          </p:cNvPr>
          <p:cNvCxnSpPr>
            <a:cxnSpLocks/>
          </p:cNvCxnSpPr>
          <p:nvPr/>
        </p:nvCxnSpPr>
        <p:spPr>
          <a:xfrm flipV="1">
            <a:off x="11670224" y="2414965"/>
            <a:ext cx="0" cy="4318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9CD204-1719-284D-82FC-84EDD083DFEE}"/>
              </a:ext>
            </a:extLst>
          </p:cNvPr>
          <p:cNvCxnSpPr/>
          <p:nvPr/>
        </p:nvCxnSpPr>
        <p:spPr>
          <a:xfrm flipV="1">
            <a:off x="6206631" y="2440983"/>
            <a:ext cx="5463593" cy="4057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 descr="Close">
            <a:extLst>
              <a:ext uri="{FF2B5EF4-FFF2-40B4-BE49-F238E27FC236}">
                <a16:creationId xmlns:a16="http://schemas.microsoft.com/office/drawing/2014/main" id="{90D16B27-BF02-014D-87A7-52FE0C16C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35831" y="1983783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C5BCD4-E38B-3C49-BFEB-6CF419E2BF5F}"/>
              </a:ext>
            </a:extLst>
          </p:cNvPr>
          <p:cNvSpPr txBox="1"/>
          <p:nvPr/>
        </p:nvSpPr>
        <p:spPr>
          <a:xfrm>
            <a:off x="0" y="4187044"/>
            <a:ext cx="46241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Means of each group:</a:t>
            </a:r>
          </a:p>
          <a:p>
            <a:endParaRPr lang="en-US" sz="2400" dirty="0"/>
          </a:p>
          <a:p>
            <a:r>
              <a:rPr lang="en-US" sz="2400" dirty="0"/>
              <a:t>Intercept = mean of x0 = 27.47</a:t>
            </a:r>
          </a:p>
          <a:p>
            <a:r>
              <a:rPr lang="en-US" sz="2400" dirty="0"/>
              <a:t>Intercept + b</a:t>
            </a:r>
            <a:r>
              <a:rPr lang="en-US" sz="2400" baseline="-25000" dirty="0"/>
              <a:t>1</a:t>
            </a:r>
            <a:r>
              <a:rPr lang="en-US" sz="2400" dirty="0"/>
              <a:t> = mean of x1 = 28.02 </a:t>
            </a:r>
          </a:p>
        </p:txBody>
      </p:sp>
    </p:spTree>
    <p:extLst>
      <p:ext uri="{BB962C8B-B14F-4D97-AF65-F5344CB8AC3E}">
        <p14:creationId xmlns:p14="http://schemas.microsoft.com/office/powerpoint/2010/main" val="4080036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FD3CAC-10C1-7E42-9BF8-0C14286C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04"/>
            <a:ext cx="5528171" cy="3867445"/>
          </a:xfrm>
          <a:prstGeom prst="rect">
            <a:avLst/>
          </a:prstGeom>
        </p:spPr>
      </p:pic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E5FA2B2-3918-6C48-A6F5-2D9DF227F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961" y="-99635"/>
            <a:ext cx="697127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F00A5D-DCD8-8341-BA9F-42026E3A77B0}"/>
              </a:ext>
            </a:extLst>
          </p:cNvPr>
          <p:cNvSpPr/>
          <p:nvPr/>
        </p:nvSpPr>
        <p:spPr>
          <a:xfrm>
            <a:off x="-247973" y="1859797"/>
            <a:ext cx="4988696" cy="11623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Close">
            <a:extLst>
              <a:ext uri="{FF2B5EF4-FFF2-40B4-BE49-F238E27FC236}">
                <a16:creationId xmlns:a16="http://schemas.microsoft.com/office/drawing/2014/main" id="{7FFFF147-4C5D-FA48-A7E8-5B560F157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9431" y="2414965"/>
            <a:ext cx="914400" cy="914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C4057E-7EB9-3F4F-B387-16CF0FB2C800}"/>
              </a:ext>
            </a:extLst>
          </p:cNvPr>
          <p:cNvCxnSpPr/>
          <p:nvPr/>
        </p:nvCxnSpPr>
        <p:spPr>
          <a:xfrm>
            <a:off x="6206631" y="2872165"/>
            <a:ext cx="54635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BFB1B1-7AA0-A54A-B070-A71BA108EF61}"/>
              </a:ext>
            </a:extLst>
          </p:cNvPr>
          <p:cNvCxnSpPr>
            <a:cxnSpLocks/>
          </p:cNvCxnSpPr>
          <p:nvPr/>
        </p:nvCxnSpPr>
        <p:spPr>
          <a:xfrm flipV="1">
            <a:off x="11670224" y="2414965"/>
            <a:ext cx="0" cy="4318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9CD204-1719-284D-82FC-84EDD083DFEE}"/>
              </a:ext>
            </a:extLst>
          </p:cNvPr>
          <p:cNvCxnSpPr/>
          <p:nvPr/>
        </p:nvCxnSpPr>
        <p:spPr>
          <a:xfrm flipV="1">
            <a:off x="6206631" y="2440983"/>
            <a:ext cx="5463593" cy="4057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8" descr="Close">
            <a:extLst>
              <a:ext uri="{FF2B5EF4-FFF2-40B4-BE49-F238E27FC236}">
                <a16:creationId xmlns:a16="http://schemas.microsoft.com/office/drawing/2014/main" id="{90D16B27-BF02-014D-87A7-52FE0C16C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35831" y="1983783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C5BCD4-E38B-3C49-BFEB-6CF419E2BF5F}"/>
              </a:ext>
            </a:extLst>
          </p:cNvPr>
          <p:cNvSpPr txBox="1"/>
          <p:nvPr/>
        </p:nvSpPr>
        <p:spPr>
          <a:xfrm>
            <a:off x="0" y="4187044"/>
            <a:ext cx="49537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Means of each group:</a:t>
            </a:r>
          </a:p>
          <a:p>
            <a:endParaRPr lang="en-US" sz="2400" dirty="0"/>
          </a:p>
          <a:p>
            <a:r>
              <a:rPr lang="en-US" sz="2400" dirty="0"/>
              <a:t>Intercept = mean of x0 = 27.47</a:t>
            </a:r>
          </a:p>
          <a:p>
            <a:r>
              <a:rPr lang="en-US" sz="2400" dirty="0"/>
              <a:t>Intercept + b</a:t>
            </a:r>
            <a:r>
              <a:rPr lang="en-US" sz="2400" baseline="-25000" dirty="0"/>
              <a:t>1</a:t>
            </a:r>
            <a:r>
              <a:rPr lang="en-US" sz="2400" dirty="0"/>
              <a:t> = mean of x1 = 28.02</a:t>
            </a:r>
          </a:p>
          <a:p>
            <a:endParaRPr lang="en-US" sz="2400" dirty="0"/>
          </a:p>
          <a:p>
            <a:r>
              <a:rPr lang="en-US" sz="2400" dirty="0"/>
              <a:t>b</a:t>
            </a:r>
            <a:r>
              <a:rPr lang="en-US" sz="2400" baseline="-25000" dirty="0"/>
              <a:t>1</a:t>
            </a:r>
            <a:r>
              <a:rPr lang="en-US" sz="2400" dirty="0"/>
              <a:t> =  difference between both groups </a:t>
            </a:r>
          </a:p>
        </p:txBody>
      </p:sp>
    </p:spTree>
    <p:extLst>
      <p:ext uri="{BB962C8B-B14F-4D97-AF65-F5344CB8AC3E}">
        <p14:creationId xmlns:p14="http://schemas.microsoft.com/office/powerpoint/2010/main" val="355246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FD3CAC-10C1-7E42-9BF8-0C14286C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104"/>
            <a:ext cx="5528171" cy="386744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F00A5D-DCD8-8341-BA9F-42026E3A77B0}"/>
              </a:ext>
            </a:extLst>
          </p:cNvPr>
          <p:cNvSpPr/>
          <p:nvPr/>
        </p:nvSpPr>
        <p:spPr>
          <a:xfrm>
            <a:off x="-247973" y="1859797"/>
            <a:ext cx="4988696" cy="116237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C5BCD4-E38B-3C49-BFEB-6CF419E2BF5F}"/>
              </a:ext>
            </a:extLst>
          </p:cNvPr>
          <p:cNvSpPr txBox="1"/>
          <p:nvPr/>
        </p:nvSpPr>
        <p:spPr>
          <a:xfrm>
            <a:off x="0" y="4187044"/>
            <a:ext cx="49537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Means of each group:</a:t>
            </a:r>
          </a:p>
          <a:p>
            <a:endParaRPr lang="en-US" sz="2400" dirty="0"/>
          </a:p>
          <a:p>
            <a:r>
              <a:rPr lang="en-US" sz="2400" dirty="0"/>
              <a:t>Intercept = mean of x0 = 27.47</a:t>
            </a:r>
          </a:p>
          <a:p>
            <a:r>
              <a:rPr lang="en-US" sz="2400" dirty="0"/>
              <a:t>Intercept + b</a:t>
            </a:r>
            <a:r>
              <a:rPr lang="en-US" sz="2400" baseline="-25000" dirty="0"/>
              <a:t>1</a:t>
            </a:r>
            <a:r>
              <a:rPr lang="en-US" sz="2400" dirty="0"/>
              <a:t> = mean of x1 = 28.02</a:t>
            </a:r>
          </a:p>
          <a:p>
            <a:endParaRPr lang="en-US" sz="2400" dirty="0"/>
          </a:p>
          <a:p>
            <a:r>
              <a:rPr lang="en-US" sz="2400" dirty="0"/>
              <a:t>b</a:t>
            </a:r>
            <a:r>
              <a:rPr lang="en-US" sz="2400" baseline="-25000" dirty="0"/>
              <a:t>1</a:t>
            </a:r>
            <a:r>
              <a:rPr lang="en-US" sz="2400" dirty="0"/>
              <a:t> =  difference between both groups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0C60B3-F2E7-364D-8722-F1B4B8BF499D}"/>
              </a:ext>
            </a:extLst>
          </p:cNvPr>
          <p:cNvSpPr txBox="1"/>
          <p:nvPr/>
        </p:nvSpPr>
        <p:spPr>
          <a:xfrm>
            <a:off x="5776144" y="1588661"/>
            <a:ext cx="56947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Categorical predictors: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Intercept is mean of reference category</a:t>
            </a:r>
          </a:p>
          <a:p>
            <a:pPr marL="285750" indent="-285750">
              <a:buFontTx/>
              <a:buChar char="-"/>
            </a:pPr>
            <a:r>
              <a:rPr lang="en-US" dirty="0"/>
              <a:t>Categorical predictor is difference to reference category</a:t>
            </a:r>
          </a:p>
        </p:txBody>
      </p:sp>
    </p:spTree>
    <p:extLst>
      <p:ext uri="{BB962C8B-B14F-4D97-AF65-F5344CB8AC3E}">
        <p14:creationId xmlns:p14="http://schemas.microsoft.com/office/powerpoint/2010/main" val="4155512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screenshot of text&#10;&#10;Description automatically generated">
            <a:extLst>
              <a:ext uri="{FF2B5EF4-FFF2-40B4-BE49-F238E27FC236}">
                <a16:creationId xmlns:a16="http://schemas.microsoft.com/office/drawing/2014/main" id="{BA87ECC0-72C4-1A43-B393-3AC95AAEE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672"/>
          <a:stretch/>
        </p:blipFill>
        <p:spPr>
          <a:xfrm>
            <a:off x="464587" y="96864"/>
            <a:ext cx="6350096" cy="222788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E08AAFB-39A1-F54F-89CD-EE5A76FB182E}"/>
              </a:ext>
            </a:extLst>
          </p:cNvPr>
          <p:cNvSpPr/>
          <p:nvPr/>
        </p:nvSpPr>
        <p:spPr>
          <a:xfrm>
            <a:off x="0" y="1341624"/>
            <a:ext cx="5331781" cy="14988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67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B4549034-7DCB-4F4B-A018-509EBFFF1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79" y="170481"/>
            <a:ext cx="6108700" cy="459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26BF45-A829-544F-B2AB-45B3C401378C}"/>
              </a:ext>
            </a:extLst>
          </p:cNvPr>
          <p:cNvSpPr txBox="1"/>
          <p:nvPr/>
        </p:nvSpPr>
        <p:spPr>
          <a:xfrm>
            <a:off x="7129220" y="1673817"/>
            <a:ext cx="48747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 choose the reference category alphanumerically</a:t>
            </a:r>
          </a:p>
          <a:p>
            <a:r>
              <a:rPr lang="en-US" dirty="0"/>
              <a:t>and uses internal dummy codes: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Female = 0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Male = 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AB62C8-50B8-2440-B67B-E443E38E85FC}"/>
              </a:ext>
            </a:extLst>
          </p:cNvPr>
          <p:cNvSpPr/>
          <p:nvPr/>
        </p:nvSpPr>
        <p:spPr>
          <a:xfrm>
            <a:off x="0" y="2851258"/>
            <a:ext cx="1720312" cy="57774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7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ED2F9-AE68-264C-866B-A25E2D72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A891E-6671-D743-9AC8-A79C38B46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what about categorical predictors with more than two levels?</a:t>
            </a:r>
          </a:p>
        </p:txBody>
      </p:sp>
    </p:spTree>
    <p:extLst>
      <p:ext uri="{BB962C8B-B14F-4D97-AF65-F5344CB8AC3E}">
        <p14:creationId xmlns:p14="http://schemas.microsoft.com/office/powerpoint/2010/main" val="4166268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screenshot of text&#10;&#10;Description automatically generated">
            <a:extLst>
              <a:ext uri="{FF2B5EF4-FFF2-40B4-BE49-F238E27FC236}">
                <a16:creationId xmlns:a16="http://schemas.microsoft.com/office/drawing/2014/main" id="{BFFCD77A-1972-F948-80B1-7257099ADB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672"/>
          <a:stretch/>
        </p:blipFill>
        <p:spPr>
          <a:xfrm>
            <a:off x="464587" y="96864"/>
            <a:ext cx="6350096" cy="222788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3569D94-BBE0-8D40-B34C-CCA8427B7B63}"/>
              </a:ext>
            </a:extLst>
          </p:cNvPr>
          <p:cNvSpPr/>
          <p:nvPr/>
        </p:nvSpPr>
        <p:spPr>
          <a:xfrm>
            <a:off x="0" y="787400"/>
            <a:ext cx="6350096" cy="4826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1759B6-150C-1C40-8C27-C7B18D7C90D9}"/>
              </a:ext>
            </a:extLst>
          </p:cNvPr>
          <p:cNvSpPr txBox="1"/>
          <p:nvPr/>
        </p:nvSpPr>
        <p:spPr>
          <a:xfrm>
            <a:off x="464587" y="2734650"/>
            <a:ext cx="794166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Year as categorical predictor</a:t>
            </a:r>
          </a:p>
          <a:p>
            <a:endParaRPr lang="en-US" sz="3600" dirty="0"/>
          </a:p>
          <a:p>
            <a:r>
              <a:rPr lang="en-US" sz="3600" dirty="0"/>
              <a:t>Hypothesis:</a:t>
            </a:r>
          </a:p>
          <a:p>
            <a:r>
              <a:rPr lang="en-US" sz="3600" dirty="0"/>
              <a:t>Different years have different food supply</a:t>
            </a:r>
          </a:p>
          <a:p>
            <a:endParaRPr lang="en-US" sz="3600" dirty="0"/>
          </a:p>
          <a:p>
            <a:r>
              <a:rPr lang="en-US" sz="3600" dirty="0"/>
              <a:t>Prediction:</a:t>
            </a:r>
          </a:p>
          <a:p>
            <a:r>
              <a:rPr lang="en-US" sz="3600" dirty="0"/>
              <a:t>Mass differs between years</a:t>
            </a:r>
          </a:p>
        </p:txBody>
      </p:sp>
    </p:spTree>
    <p:extLst>
      <p:ext uri="{BB962C8B-B14F-4D97-AF65-F5344CB8AC3E}">
        <p14:creationId xmlns:p14="http://schemas.microsoft.com/office/powerpoint/2010/main" val="97573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153" y="0"/>
            <a:ext cx="607490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89AD5C-378C-FC46-A2DB-F7A863EA08BF}"/>
              </a:ext>
            </a:extLst>
          </p:cNvPr>
          <p:cNvSpPr/>
          <p:nvPr/>
        </p:nvSpPr>
        <p:spPr>
          <a:xfrm>
            <a:off x="1878676" y="232756"/>
            <a:ext cx="7481455" cy="6625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30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models – going big</a:t>
            </a:r>
          </a:p>
          <a:p>
            <a:r>
              <a:rPr lang="en-US" dirty="0"/>
              <a:t>Categorical predictors</a:t>
            </a:r>
          </a:p>
        </p:txBody>
      </p:sp>
    </p:spTree>
    <p:extLst>
      <p:ext uri="{BB962C8B-B14F-4D97-AF65-F5344CB8AC3E}">
        <p14:creationId xmlns:p14="http://schemas.microsoft.com/office/powerpoint/2010/main" val="608807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153" y="0"/>
            <a:ext cx="607490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89AD5C-378C-FC46-A2DB-F7A863EA08BF}"/>
              </a:ext>
            </a:extLst>
          </p:cNvPr>
          <p:cNvSpPr/>
          <p:nvPr/>
        </p:nvSpPr>
        <p:spPr>
          <a:xfrm>
            <a:off x="1878676" y="631767"/>
            <a:ext cx="7481455" cy="6625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80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153" y="0"/>
            <a:ext cx="6074907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89AD5C-378C-FC46-A2DB-F7A863EA08BF}"/>
              </a:ext>
            </a:extLst>
          </p:cNvPr>
          <p:cNvSpPr/>
          <p:nvPr/>
        </p:nvSpPr>
        <p:spPr>
          <a:xfrm>
            <a:off x="1878676" y="831273"/>
            <a:ext cx="7481455" cy="6625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96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54" y="0"/>
            <a:ext cx="6074907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C27D8FF-D8EA-674E-94AB-2A3CCD1A3A08}"/>
              </a:ext>
            </a:extLst>
          </p:cNvPr>
          <p:cNvSpPr/>
          <p:nvPr/>
        </p:nvSpPr>
        <p:spPr>
          <a:xfrm>
            <a:off x="0" y="2372402"/>
            <a:ext cx="5752408" cy="338000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EF29EF-396E-F543-AFC7-A5FCE1196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2616200" cy="698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ED59BE-BD8C-1448-9400-DAE89784C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406" y="1256301"/>
            <a:ext cx="5591131" cy="561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9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54" y="0"/>
            <a:ext cx="6074907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F29EF-396E-F543-AFC7-A5FCE1196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2616200" cy="69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31D166-8AA5-884C-9750-BA1C722A1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406" y="1256301"/>
            <a:ext cx="5591131" cy="56175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B35BE9-7448-694C-B5A7-4BDB2BA00440}"/>
              </a:ext>
            </a:extLst>
          </p:cNvPr>
          <p:cNvSpPr txBox="1"/>
          <p:nvPr/>
        </p:nvSpPr>
        <p:spPr>
          <a:xfrm>
            <a:off x="9052777" y="74659"/>
            <a:ext cx="265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 is the reference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E3B074-9543-8447-9D02-FCEA8D24F40A}"/>
              </a:ext>
            </a:extLst>
          </p:cNvPr>
          <p:cNvSpPr txBox="1"/>
          <p:nvPr/>
        </p:nvSpPr>
        <p:spPr>
          <a:xfrm>
            <a:off x="9025519" y="386580"/>
            <a:ext cx="3104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2000 is the intercept – 28.85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440B26-FFDB-7D4F-8B5A-76EFDB51801D}"/>
              </a:ext>
            </a:extLst>
          </p:cNvPr>
          <p:cNvSpPr/>
          <p:nvPr/>
        </p:nvSpPr>
        <p:spPr>
          <a:xfrm>
            <a:off x="152400" y="2524802"/>
            <a:ext cx="2640676" cy="338000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F94785-0115-B343-86B6-2DDD9C0BE857}"/>
              </a:ext>
            </a:extLst>
          </p:cNvPr>
          <p:cNvSpPr txBox="1"/>
          <p:nvPr/>
        </p:nvSpPr>
        <p:spPr>
          <a:xfrm>
            <a:off x="9052777" y="665480"/>
            <a:ext cx="298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2001 is the intercept + 1.36</a:t>
            </a:r>
          </a:p>
        </p:txBody>
      </p:sp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4CCA02CA-5833-4842-973C-0D699C62CB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61557" y="3132888"/>
            <a:ext cx="914400" cy="9144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797558-6ADB-0A4C-B1A8-D893226FA07C}"/>
              </a:ext>
            </a:extLst>
          </p:cNvPr>
          <p:cNvCxnSpPr>
            <a:cxnSpLocks/>
          </p:cNvCxnSpPr>
          <p:nvPr/>
        </p:nvCxnSpPr>
        <p:spPr>
          <a:xfrm>
            <a:off x="7218757" y="3590088"/>
            <a:ext cx="47882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0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54" y="0"/>
            <a:ext cx="6074907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F29EF-396E-F543-AFC7-A5FCE1196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2616200" cy="69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31D166-8AA5-884C-9750-BA1C722A1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406" y="1256301"/>
            <a:ext cx="5591131" cy="56175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B35BE9-7448-694C-B5A7-4BDB2BA00440}"/>
              </a:ext>
            </a:extLst>
          </p:cNvPr>
          <p:cNvSpPr txBox="1"/>
          <p:nvPr/>
        </p:nvSpPr>
        <p:spPr>
          <a:xfrm>
            <a:off x="9052777" y="74659"/>
            <a:ext cx="265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 is the reference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E3B074-9543-8447-9D02-FCEA8D24F40A}"/>
              </a:ext>
            </a:extLst>
          </p:cNvPr>
          <p:cNvSpPr txBox="1"/>
          <p:nvPr/>
        </p:nvSpPr>
        <p:spPr>
          <a:xfrm>
            <a:off x="9025519" y="386580"/>
            <a:ext cx="3104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2000 is the intercept – 28.85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440B26-FFDB-7D4F-8B5A-76EFDB51801D}"/>
              </a:ext>
            </a:extLst>
          </p:cNvPr>
          <p:cNvSpPr/>
          <p:nvPr/>
        </p:nvSpPr>
        <p:spPr>
          <a:xfrm>
            <a:off x="152400" y="2524802"/>
            <a:ext cx="2640676" cy="338000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F94785-0115-B343-86B6-2DDD9C0BE857}"/>
              </a:ext>
            </a:extLst>
          </p:cNvPr>
          <p:cNvSpPr txBox="1"/>
          <p:nvPr/>
        </p:nvSpPr>
        <p:spPr>
          <a:xfrm>
            <a:off x="9052777" y="665480"/>
            <a:ext cx="294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2001 is the intercept - 1.36</a:t>
            </a:r>
          </a:p>
        </p:txBody>
      </p:sp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4CCA02CA-5833-4842-973C-0D699C62CB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61557" y="3132888"/>
            <a:ext cx="914400" cy="9144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797558-6ADB-0A4C-B1A8-D893226FA07C}"/>
              </a:ext>
            </a:extLst>
          </p:cNvPr>
          <p:cNvCxnSpPr>
            <a:cxnSpLocks/>
          </p:cNvCxnSpPr>
          <p:nvPr/>
        </p:nvCxnSpPr>
        <p:spPr>
          <a:xfrm>
            <a:off x="7218757" y="3590088"/>
            <a:ext cx="47882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3735399-D6D0-B74C-A2F0-E570D80A26F3}"/>
              </a:ext>
            </a:extLst>
          </p:cNvPr>
          <p:cNvSpPr txBox="1"/>
          <p:nvPr/>
        </p:nvSpPr>
        <p:spPr>
          <a:xfrm>
            <a:off x="9052777" y="946237"/>
            <a:ext cx="294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2002 is the intercept - 1.39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DB52B2-BEDF-2645-89F1-F3970EA3B5EC}"/>
              </a:ext>
            </a:extLst>
          </p:cNvPr>
          <p:cNvSpPr txBox="1"/>
          <p:nvPr/>
        </p:nvSpPr>
        <p:spPr>
          <a:xfrm>
            <a:off x="9052777" y="1225137"/>
            <a:ext cx="298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2003 is the intercept – 1.06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486538-28DE-5D41-B082-98582747326B}"/>
              </a:ext>
            </a:extLst>
          </p:cNvPr>
          <p:cNvCxnSpPr>
            <a:cxnSpLocks/>
          </p:cNvCxnSpPr>
          <p:nvPr/>
        </p:nvCxnSpPr>
        <p:spPr>
          <a:xfrm>
            <a:off x="7218757" y="3858866"/>
            <a:ext cx="71824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385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98E63738-25E7-0A40-92A5-8F119C12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54" y="0"/>
            <a:ext cx="6074907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F29EF-396E-F543-AFC7-A5FCE1196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2616200" cy="69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31D166-8AA5-884C-9750-BA1C722A1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406" y="1256301"/>
            <a:ext cx="5591131" cy="56175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B35BE9-7448-694C-B5A7-4BDB2BA00440}"/>
              </a:ext>
            </a:extLst>
          </p:cNvPr>
          <p:cNvSpPr txBox="1"/>
          <p:nvPr/>
        </p:nvSpPr>
        <p:spPr>
          <a:xfrm>
            <a:off x="9052777" y="74659"/>
            <a:ext cx="265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 is the reference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E3B074-9543-8447-9D02-FCEA8D24F40A}"/>
              </a:ext>
            </a:extLst>
          </p:cNvPr>
          <p:cNvSpPr txBox="1"/>
          <p:nvPr/>
        </p:nvSpPr>
        <p:spPr>
          <a:xfrm>
            <a:off x="9025519" y="386580"/>
            <a:ext cx="3104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2000 is the intercept – 28.85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440B26-FFDB-7D4F-8B5A-76EFDB51801D}"/>
              </a:ext>
            </a:extLst>
          </p:cNvPr>
          <p:cNvSpPr/>
          <p:nvPr/>
        </p:nvSpPr>
        <p:spPr>
          <a:xfrm>
            <a:off x="152399" y="4139738"/>
            <a:ext cx="5167745" cy="4655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F94785-0115-B343-86B6-2DDD9C0BE857}"/>
              </a:ext>
            </a:extLst>
          </p:cNvPr>
          <p:cNvSpPr txBox="1"/>
          <p:nvPr/>
        </p:nvSpPr>
        <p:spPr>
          <a:xfrm>
            <a:off x="9052777" y="665480"/>
            <a:ext cx="294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2001 is the intercept - 1.36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735399-D6D0-B74C-A2F0-E570D80A26F3}"/>
              </a:ext>
            </a:extLst>
          </p:cNvPr>
          <p:cNvSpPr txBox="1"/>
          <p:nvPr/>
        </p:nvSpPr>
        <p:spPr>
          <a:xfrm>
            <a:off x="9052777" y="946237"/>
            <a:ext cx="294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2002 is the intercept - 1.39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DB52B2-BEDF-2645-89F1-F3970EA3B5EC}"/>
              </a:ext>
            </a:extLst>
          </p:cNvPr>
          <p:cNvSpPr txBox="1"/>
          <p:nvPr/>
        </p:nvSpPr>
        <p:spPr>
          <a:xfrm>
            <a:off x="9052777" y="1225137"/>
            <a:ext cx="298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 2003 is the intercept – 1.06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FB6DBB5F-F5E7-7240-86AE-32A77FD4D9A1}"/>
              </a:ext>
            </a:extLst>
          </p:cNvPr>
          <p:cNvSpPr/>
          <p:nvPr/>
        </p:nvSpPr>
        <p:spPr>
          <a:xfrm rot="5400000">
            <a:off x="8670936" y="1733041"/>
            <a:ext cx="369334" cy="2405594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83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151C2-CD05-FA44-8217-BA0F12B18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home: categorical predictors: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43554-1374-264B-93BF-8D5B32EBE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chooses reference level alpha-numerical</a:t>
            </a:r>
          </a:p>
          <a:p>
            <a:r>
              <a:rPr lang="en-US" dirty="0"/>
              <a:t>Intercept = mean at reference level</a:t>
            </a:r>
          </a:p>
          <a:p>
            <a:r>
              <a:rPr lang="en-US" dirty="0"/>
              <a:t>Estimates: = difference to reference level</a:t>
            </a:r>
          </a:p>
          <a:p>
            <a:r>
              <a:rPr lang="en-US" dirty="0"/>
              <a:t>T-test: difference to reference level</a:t>
            </a:r>
          </a:p>
          <a:p>
            <a:r>
              <a:rPr lang="en-US" dirty="0"/>
              <a:t>Using categorical variables with many levels – not so good because loosing lots of </a:t>
            </a:r>
            <a:r>
              <a:rPr lang="en-US" dirty="0" err="1"/>
              <a:t>d.f.s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3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models – different predictors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7800" cy="78210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lm(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response~explanatory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67165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models – different predictors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7800" cy="78210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lm(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response~explanatory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0672"/>
            <a:ext cx="8568267" cy="41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69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7800" cy="78210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lm(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response~explanatory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66000" y="365125"/>
            <a:ext cx="47931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y: </a:t>
            </a:r>
          </a:p>
          <a:p>
            <a:r>
              <a:rPr lang="en-US" dirty="0"/>
              <a:t>	Continuous</a:t>
            </a:r>
          </a:p>
          <a:p>
            <a:endParaRPr lang="en-US" dirty="0"/>
          </a:p>
          <a:p>
            <a:r>
              <a:rPr lang="en-US" dirty="0"/>
              <a:t>Explanatory x:</a:t>
            </a:r>
          </a:p>
          <a:p>
            <a:r>
              <a:rPr lang="en-US" dirty="0"/>
              <a:t>	Continuous (tarsus, wing, mass)</a:t>
            </a:r>
          </a:p>
          <a:p>
            <a:r>
              <a:rPr lang="en-US" dirty="0"/>
              <a:t>	Categorical (Sex, Year, Observer, </a:t>
            </a:r>
            <a:r>
              <a:rPr lang="en-US" dirty="0" err="1"/>
              <a:t>BirdID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76421" y="2861561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21" y="2861561"/>
                <a:ext cx="8484782" cy="120032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>
            <a:extLst>
              <a:ext uri="{FF2B5EF4-FFF2-40B4-BE49-F238E27FC236}">
                <a16:creationId xmlns:a16="http://schemas.microsoft.com/office/drawing/2014/main" id="{06995616-399B-2C44-A2FE-876A2696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predictor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8D80D6-60A6-2044-BAC6-00D897163537}"/>
              </a:ext>
            </a:extLst>
          </p:cNvPr>
          <p:cNvSpPr txBox="1"/>
          <p:nvPr/>
        </p:nvSpPr>
        <p:spPr>
          <a:xfrm>
            <a:off x="5459895" y="4187687"/>
            <a:ext cx="8657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</a:t>
            </a:r>
          </a:p>
          <a:p>
            <a:r>
              <a:rPr lang="en-US" dirty="0"/>
              <a:t>Female</a:t>
            </a:r>
          </a:p>
          <a:p>
            <a:r>
              <a:rPr lang="en-US" dirty="0"/>
              <a:t>Female</a:t>
            </a:r>
          </a:p>
          <a:p>
            <a:r>
              <a:rPr lang="en-US" dirty="0"/>
              <a:t>Female</a:t>
            </a:r>
          </a:p>
          <a:p>
            <a:r>
              <a:rPr lang="en-US" dirty="0"/>
              <a:t>Male</a:t>
            </a:r>
          </a:p>
          <a:p>
            <a:r>
              <a:rPr lang="en-US" dirty="0"/>
              <a:t>Male</a:t>
            </a:r>
          </a:p>
        </p:txBody>
      </p:sp>
    </p:spTree>
    <p:extLst>
      <p:ext uri="{BB962C8B-B14F-4D97-AF65-F5344CB8AC3E}">
        <p14:creationId xmlns:p14="http://schemas.microsoft.com/office/powerpoint/2010/main" val="1008276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7800" cy="78210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lm(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response~explanatory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66000" y="365125"/>
            <a:ext cx="47931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y: </a:t>
            </a:r>
          </a:p>
          <a:p>
            <a:r>
              <a:rPr lang="en-US" dirty="0"/>
              <a:t>	Continuous</a:t>
            </a:r>
          </a:p>
          <a:p>
            <a:endParaRPr lang="en-US" dirty="0"/>
          </a:p>
          <a:p>
            <a:r>
              <a:rPr lang="en-US" dirty="0"/>
              <a:t>Explanatory x:</a:t>
            </a:r>
          </a:p>
          <a:p>
            <a:r>
              <a:rPr lang="en-US" dirty="0"/>
              <a:t>	Continuous (tarsus, wing, mass)</a:t>
            </a:r>
          </a:p>
          <a:p>
            <a:r>
              <a:rPr lang="en-US" dirty="0"/>
              <a:t>	Categorical (Sex, Year, Observer, </a:t>
            </a:r>
            <a:r>
              <a:rPr lang="en-US" dirty="0" err="1"/>
              <a:t>BirdID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76421" y="2861561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421" y="2861561"/>
                <a:ext cx="8484782" cy="120032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>
            <a:extLst>
              <a:ext uri="{FF2B5EF4-FFF2-40B4-BE49-F238E27FC236}">
                <a16:creationId xmlns:a16="http://schemas.microsoft.com/office/drawing/2014/main" id="{06995616-399B-2C44-A2FE-876A2696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predictor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8D80D6-60A6-2044-BAC6-00D897163537}"/>
              </a:ext>
            </a:extLst>
          </p:cNvPr>
          <p:cNvSpPr txBox="1"/>
          <p:nvPr/>
        </p:nvSpPr>
        <p:spPr>
          <a:xfrm>
            <a:off x="5661373" y="3926837"/>
            <a:ext cx="3016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54666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text&#10;&#10;Description automatically generated">
            <a:extLst>
              <a:ext uri="{FF2B5EF4-FFF2-40B4-BE49-F238E27FC236}">
                <a16:creationId xmlns:a16="http://schemas.microsoft.com/office/drawing/2014/main" id="{840B3A70-EC82-0942-9A1A-83E200525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587" y="96864"/>
            <a:ext cx="6350096" cy="648991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4536F8-BA42-134A-ABC2-12F81F6E8F95}"/>
              </a:ext>
            </a:extLst>
          </p:cNvPr>
          <p:cNvSpPr txBox="1"/>
          <p:nvPr/>
        </p:nvSpPr>
        <p:spPr>
          <a:xfrm>
            <a:off x="6814683" y="557939"/>
            <a:ext cx="41533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Hypothesis:</a:t>
            </a:r>
          </a:p>
          <a:p>
            <a:r>
              <a:rPr lang="en-US" dirty="0"/>
              <a:t>Body mass is sexually selected</a:t>
            </a:r>
          </a:p>
          <a:p>
            <a:r>
              <a:rPr lang="en-US" dirty="0"/>
              <a:t>	-&gt; Males predicted to be heavier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2A50651-94DE-0043-BC84-47D97DB4E9EF}"/>
              </a:ext>
            </a:extLst>
          </p:cNvPr>
          <p:cNvSpPr/>
          <p:nvPr/>
        </p:nvSpPr>
        <p:spPr>
          <a:xfrm>
            <a:off x="216614" y="1481269"/>
            <a:ext cx="4944321" cy="10759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0D6E63-2E4F-C641-A4BE-91D799EC8A93}"/>
              </a:ext>
            </a:extLst>
          </p:cNvPr>
          <p:cNvSpPr/>
          <p:nvPr/>
        </p:nvSpPr>
        <p:spPr>
          <a:xfrm>
            <a:off x="216613" y="2557220"/>
            <a:ext cx="4944321" cy="10759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06DDB14-FFD8-8E4A-96AF-B9C145D456F2}"/>
              </a:ext>
            </a:extLst>
          </p:cNvPr>
          <p:cNvSpPr/>
          <p:nvPr/>
        </p:nvSpPr>
        <p:spPr>
          <a:xfrm>
            <a:off x="216612" y="4034024"/>
            <a:ext cx="5331781" cy="14988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7A5D7D8-B425-6242-A660-95D5A5025704}"/>
                  </a:ext>
                </a:extLst>
              </p:cNvPr>
              <p:cNvSpPr/>
              <p:nvPr/>
            </p:nvSpPr>
            <p:spPr>
              <a:xfrm>
                <a:off x="1090821" y="0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7A5D7D8-B425-6242-A660-95D5A50257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821" y="0"/>
                <a:ext cx="8484782" cy="1200329"/>
              </a:xfrm>
              <a:prstGeom prst="rect">
                <a:avLst/>
              </a:prstGeom>
              <a:blipFill>
                <a:blip r:embed="rId2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4427C1EC-7F82-CC41-A2B5-29D562D6256E}"/>
              </a:ext>
            </a:extLst>
          </p:cNvPr>
          <p:cNvSpPr txBox="1"/>
          <p:nvPr/>
        </p:nvSpPr>
        <p:spPr>
          <a:xfrm>
            <a:off x="1476830" y="1200328"/>
            <a:ext cx="5934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23.6</a:t>
            </a:r>
          </a:p>
          <a:p>
            <a:r>
              <a:rPr lang="en-US" dirty="0"/>
              <a:t>27.5</a:t>
            </a:r>
          </a:p>
          <a:p>
            <a:r>
              <a:rPr lang="en-US" dirty="0"/>
              <a:t>28.1</a:t>
            </a:r>
          </a:p>
          <a:p>
            <a:r>
              <a:rPr lang="en-US" dirty="0"/>
              <a:t>27.8</a:t>
            </a:r>
          </a:p>
          <a:p>
            <a:r>
              <a:rPr lang="en-US" dirty="0"/>
              <a:t>26.5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4DF20A-FECB-F241-8ADE-095E94E83D53}"/>
              </a:ext>
            </a:extLst>
          </p:cNvPr>
          <p:cNvSpPr txBox="1"/>
          <p:nvPr/>
        </p:nvSpPr>
        <p:spPr>
          <a:xfrm>
            <a:off x="6504712" y="1014349"/>
            <a:ext cx="34336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321EC51-708B-7B49-A566-0A3848E9D6DC}"/>
                  </a:ext>
                </a:extLst>
              </p:cNvPr>
              <p:cNvSpPr/>
              <p:nvPr/>
            </p:nvSpPr>
            <p:spPr>
              <a:xfrm>
                <a:off x="886760" y="3573463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321EC51-708B-7B49-A566-0A3848E9D6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760" y="3573463"/>
                <a:ext cx="8484782" cy="1200329"/>
              </a:xfrm>
              <a:prstGeom prst="rect">
                <a:avLst/>
              </a:prstGeom>
              <a:blipFill>
                <a:blip r:embed="rId3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4D42E6A8-DADE-C948-B808-09755E69F866}"/>
              </a:ext>
            </a:extLst>
          </p:cNvPr>
          <p:cNvSpPr txBox="1"/>
          <p:nvPr/>
        </p:nvSpPr>
        <p:spPr>
          <a:xfrm>
            <a:off x="139485" y="4089489"/>
            <a:ext cx="1059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r>
              <a:rPr lang="en-US" sz="3200" baseline="-25000" dirty="0"/>
              <a:t>i</a:t>
            </a:r>
            <a:r>
              <a:rPr lang="en-US" sz="3200" dirty="0"/>
              <a:t> = 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D7F15BE-3375-B840-8429-7158C64904F1}"/>
              </a:ext>
            </a:extLst>
          </p:cNvPr>
          <p:cNvSpPr/>
          <p:nvPr/>
        </p:nvSpPr>
        <p:spPr>
          <a:xfrm>
            <a:off x="5129151" y="3360737"/>
            <a:ext cx="2124056" cy="196027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48985C-3A31-5940-BBA8-79431DF5D2BC}"/>
                  </a:ext>
                </a:extLst>
              </p:cNvPr>
              <p:cNvSpPr/>
              <p:nvPr/>
            </p:nvSpPr>
            <p:spPr>
              <a:xfrm>
                <a:off x="-477089" y="3580631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48985C-3A31-5940-BBA8-79431DF5D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7089" y="3580631"/>
                <a:ext cx="8484782" cy="1200329"/>
              </a:xfrm>
              <a:prstGeom prst="rect">
                <a:avLst/>
              </a:prstGeom>
              <a:blipFill>
                <a:blip r:embed="rId4"/>
                <a:stretch>
                  <a:fillRect b="-177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AA1C2C0-1143-504B-A8FA-87B960E86758}"/>
              </a:ext>
            </a:extLst>
          </p:cNvPr>
          <p:cNvSpPr txBox="1"/>
          <p:nvPr/>
        </p:nvSpPr>
        <p:spPr>
          <a:xfrm>
            <a:off x="139485" y="5603308"/>
            <a:ext cx="1059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r>
              <a:rPr lang="en-US" sz="3200" baseline="-25000" dirty="0"/>
              <a:t>i</a:t>
            </a:r>
            <a:r>
              <a:rPr lang="en-US" sz="3200" dirty="0"/>
              <a:t> =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B0AC74D-6B28-6C4F-8597-4BEC6E48BDB2}"/>
                  </a:ext>
                </a:extLst>
              </p:cNvPr>
              <p:cNvSpPr/>
              <p:nvPr/>
            </p:nvSpPr>
            <p:spPr>
              <a:xfrm>
                <a:off x="833649" y="5120323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B0AC74D-6B28-6C4F-8597-4BEC6E48BD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649" y="5120323"/>
                <a:ext cx="8484782" cy="1200329"/>
              </a:xfrm>
              <a:prstGeom prst="rect">
                <a:avLst/>
              </a:prstGeom>
              <a:blipFill>
                <a:blip r:embed="rId5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0B635BC7-EA71-2147-8675-93C532522B86}"/>
              </a:ext>
            </a:extLst>
          </p:cNvPr>
          <p:cNvSpPr/>
          <p:nvPr/>
        </p:nvSpPr>
        <p:spPr>
          <a:xfrm>
            <a:off x="5198852" y="4788128"/>
            <a:ext cx="2124056" cy="196027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CE98B8-420A-DA45-A411-1DCD4E08D7F3}"/>
                  </a:ext>
                </a:extLst>
              </p:cNvPr>
              <p:cNvSpPr/>
              <p:nvPr/>
            </p:nvSpPr>
            <p:spPr>
              <a:xfrm>
                <a:off x="427249" y="5120323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CE98B8-420A-DA45-A411-1DCD4E08D7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49" y="5120323"/>
                <a:ext cx="8484782" cy="1200329"/>
              </a:xfrm>
              <a:prstGeom prst="rect">
                <a:avLst/>
              </a:prstGeom>
              <a:blipFill>
                <a:blip r:embed="rId6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613E310-E866-C946-BEC4-050A5AA4BD09}"/>
              </a:ext>
            </a:extLst>
          </p:cNvPr>
          <p:cNvSpPr txBox="1"/>
          <p:nvPr/>
        </p:nvSpPr>
        <p:spPr>
          <a:xfrm>
            <a:off x="8752114" y="2732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431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1" grpId="0" animBg="1"/>
      <p:bldP spid="11" grpId="1" animBg="1"/>
      <p:bldP spid="12" grpId="0"/>
      <p:bldP spid="13" grpId="0"/>
      <p:bldP spid="15" grpId="0"/>
      <p:bldP spid="15" grpId="1"/>
      <p:bldP spid="16" grpId="0" animBg="1"/>
      <p:bldP spid="16" grpId="1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7A5D7D8-B425-6242-A660-95D5A5025704}"/>
                  </a:ext>
                </a:extLst>
              </p:cNvPr>
              <p:cNvSpPr/>
              <p:nvPr/>
            </p:nvSpPr>
            <p:spPr>
              <a:xfrm>
                <a:off x="1090821" y="0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7A5D7D8-B425-6242-A660-95D5A50257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0821" y="0"/>
                <a:ext cx="8484782" cy="1200329"/>
              </a:xfrm>
              <a:prstGeom prst="rect">
                <a:avLst/>
              </a:prstGeom>
              <a:blipFill>
                <a:blip r:embed="rId2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4427C1EC-7F82-CC41-A2B5-29D562D6256E}"/>
              </a:ext>
            </a:extLst>
          </p:cNvPr>
          <p:cNvSpPr txBox="1"/>
          <p:nvPr/>
        </p:nvSpPr>
        <p:spPr>
          <a:xfrm>
            <a:off x="1476830" y="1200328"/>
            <a:ext cx="5934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23.6</a:t>
            </a:r>
          </a:p>
          <a:p>
            <a:r>
              <a:rPr lang="en-US" dirty="0"/>
              <a:t>27.5</a:t>
            </a:r>
          </a:p>
          <a:p>
            <a:r>
              <a:rPr lang="en-US" dirty="0"/>
              <a:t>28.1</a:t>
            </a:r>
          </a:p>
          <a:p>
            <a:r>
              <a:rPr lang="en-US" dirty="0"/>
              <a:t>27.8</a:t>
            </a:r>
          </a:p>
          <a:p>
            <a:r>
              <a:rPr lang="en-US" dirty="0"/>
              <a:t>26.5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4DF20A-FECB-F241-8ADE-095E94E83D53}"/>
              </a:ext>
            </a:extLst>
          </p:cNvPr>
          <p:cNvSpPr txBox="1"/>
          <p:nvPr/>
        </p:nvSpPr>
        <p:spPr>
          <a:xfrm>
            <a:off x="6504712" y="1014349"/>
            <a:ext cx="34336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42E6A8-DADE-C948-B808-09755E69F866}"/>
              </a:ext>
            </a:extLst>
          </p:cNvPr>
          <p:cNvSpPr txBox="1"/>
          <p:nvPr/>
        </p:nvSpPr>
        <p:spPr>
          <a:xfrm>
            <a:off x="139485" y="4089489"/>
            <a:ext cx="1059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r>
              <a:rPr lang="en-US" sz="3200" baseline="-25000" dirty="0"/>
              <a:t>i</a:t>
            </a:r>
            <a:r>
              <a:rPr lang="en-US" sz="3200" dirty="0"/>
              <a:t> =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48985C-3A31-5940-BBA8-79431DF5D2BC}"/>
                  </a:ext>
                </a:extLst>
              </p:cNvPr>
              <p:cNvSpPr/>
              <p:nvPr/>
            </p:nvSpPr>
            <p:spPr>
              <a:xfrm>
                <a:off x="-477089" y="3580631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48985C-3A31-5940-BBA8-79431DF5D2B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7089" y="3580631"/>
                <a:ext cx="8484782" cy="1200329"/>
              </a:xfrm>
              <a:prstGeom prst="rect">
                <a:avLst/>
              </a:prstGeom>
              <a:blipFill>
                <a:blip r:embed="rId3"/>
                <a:stretch>
                  <a:fillRect b="-177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AA1C2C0-1143-504B-A8FA-87B960E86758}"/>
              </a:ext>
            </a:extLst>
          </p:cNvPr>
          <p:cNvSpPr txBox="1"/>
          <p:nvPr/>
        </p:nvSpPr>
        <p:spPr>
          <a:xfrm>
            <a:off x="139485" y="5603308"/>
            <a:ext cx="10599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r>
              <a:rPr lang="en-US" sz="3200" baseline="-25000" dirty="0"/>
              <a:t>i</a:t>
            </a:r>
            <a:r>
              <a:rPr lang="en-US" sz="3200" dirty="0"/>
              <a:t> = 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CE98B8-420A-DA45-A411-1DCD4E08D7F3}"/>
                  </a:ext>
                </a:extLst>
              </p:cNvPr>
              <p:cNvSpPr/>
              <p:nvPr/>
            </p:nvSpPr>
            <p:spPr>
              <a:xfrm>
                <a:off x="427249" y="5120323"/>
                <a:ext cx="8484782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7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 i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7200" i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720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7200" i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7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7200" i="1">
                              <a:latin typeface="Cambria Math" charset="0"/>
                            </a:rPr>
                            <m:t>𝜀</m:t>
                          </m:r>
                        </m:e>
                        <m:sub>
                          <m:r>
                            <a:rPr lang="en-US" sz="72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ECE98B8-420A-DA45-A411-1DCD4E08D7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249" y="5120323"/>
                <a:ext cx="8484782" cy="1200329"/>
              </a:xfrm>
              <a:prstGeom prst="rect">
                <a:avLst/>
              </a:prstGeom>
              <a:blipFill>
                <a:blip r:embed="rId4"/>
                <a:stretch>
                  <a:fillRect b="-1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F843B266-7B22-4D43-B9C0-5C469791357C}"/>
              </a:ext>
            </a:extLst>
          </p:cNvPr>
          <p:cNvSpPr txBox="1"/>
          <p:nvPr/>
        </p:nvSpPr>
        <p:spPr>
          <a:xfrm>
            <a:off x="8155862" y="4089489"/>
            <a:ext cx="1512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Intercept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168FA8-DCF1-5547-BFF4-1E4501D79956}"/>
              </a:ext>
            </a:extLst>
          </p:cNvPr>
          <p:cNvSpPr txBox="1"/>
          <p:nvPr/>
        </p:nvSpPr>
        <p:spPr>
          <a:xfrm>
            <a:off x="8155862" y="5664863"/>
            <a:ext cx="36725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Intercept + sex estimate</a:t>
            </a:r>
          </a:p>
        </p:txBody>
      </p:sp>
    </p:spTree>
    <p:extLst>
      <p:ext uri="{BB962C8B-B14F-4D97-AF65-F5344CB8AC3E}">
        <p14:creationId xmlns:p14="http://schemas.microsoft.com/office/powerpoint/2010/main" val="517056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560</Words>
  <Application>Microsoft Office PowerPoint</Application>
  <PresentationFormat>Widescreen</PresentationFormat>
  <Paragraphs>145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Courier</vt:lpstr>
      <vt:lpstr>Office Theme</vt:lpstr>
      <vt:lpstr>Statistics  with  Spa            ows</vt:lpstr>
      <vt:lpstr>Outline</vt:lpstr>
      <vt:lpstr>Linear models – different predictors</vt:lpstr>
      <vt:lpstr>Linear models – different predictors</vt:lpstr>
      <vt:lpstr>Categorical predictor</vt:lpstr>
      <vt:lpstr>Categorical predictor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Categorical predictors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 home: categorical predictors: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JS</dc:creator>
  <cp:lastModifiedBy>Schroeder, Julia</cp:lastModifiedBy>
  <cp:revision>94</cp:revision>
  <cp:lastPrinted>2016-10-21T15:54:12Z</cp:lastPrinted>
  <dcterms:created xsi:type="dcterms:W3CDTF">2016-10-19T17:08:10Z</dcterms:created>
  <dcterms:modified xsi:type="dcterms:W3CDTF">2021-10-27T07:53:24Z</dcterms:modified>
</cp:coreProperties>
</file>

<file path=docProps/thumbnail.jpeg>
</file>